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3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63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2" r:id="rId628"/>
    <p:sldId id="1234" r:id="rId629"/>
    <p:sldId id="1235" r:id="rId630"/>
    <p:sldId id="1225" r:id="rId631"/>
    <p:sldId id="1236" r:id="rId632"/>
    <p:sldId id="1237" r:id="rId633"/>
    <p:sldId id="1238" r:id="rId634"/>
    <p:sldId id="1239" r:id="rId635"/>
    <p:sldId id="1240" r:id="rId636"/>
    <p:sldId id="1241" r:id="rId637"/>
    <p:sldId id="1243" r:id="rId638"/>
    <p:sldId id="1244" r:id="rId639"/>
    <p:sldId id="1245" r:id="rId64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xmlns=""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xmlns=""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xmlns=""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xmlns=""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xmlns=""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6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xmlns=""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xmlns=""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xmlns="" id="{C3D829A5-6299-4F5E-A94C-E548DCF8ED1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xmlns=""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xmlns=""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xmlns=""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1CC94690-DC32-48D5-B386-CE29E3C5FE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xmlns="" id="{10421489-E12A-4216-AB92-A9053491D0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xmlns="" val="20000"/>
                    </a:ext>
                  </a:extLst>
                </a:gridCol>
                <a:gridCol w="3287729">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
        <p:nvSpPr>
          <p:cNvPr id="5" name="Rectangle 4">
            <a:extLst>
              <a:ext uri="{FF2B5EF4-FFF2-40B4-BE49-F238E27FC236}">
                <a16:creationId xmlns:a16="http://schemas.microsoft.com/office/drawing/2014/main" xmlns=""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xmlns="" id="{E7FC3177-8D53-42D4-B284-592D640A80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51E0F08-B58D-432B-8AA9-828A88C791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xmlns="" id="{E04241D7-FB68-4667-9345-F4EC76ECC3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xmlns="" id="{8253DD02-06C7-467D-9D3F-D1515E2544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390D7DDD-0CA5-4A03-87F9-E4CFFAEFCB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7165589-8BCC-4007-A417-D068E1969B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xmlns=""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xmlns="" id="{7B7EB04C-9742-41F7-9553-04C8652B11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xmlns=""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xmlns="" id="{0A12C050-14E4-4A44-924C-B74435DE2D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xmlns=""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sp>
        <p:nvSpPr>
          <p:cNvPr id="9" name="Rectangle 8">
            <a:extLst>
              <a:ext uri="{FF2B5EF4-FFF2-40B4-BE49-F238E27FC236}">
                <a16:creationId xmlns:a16="http://schemas.microsoft.com/office/drawing/2014/main" xmlns=""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8" name="Rectangle 7">
            <a:extLst>
              <a:ext uri="{FF2B5EF4-FFF2-40B4-BE49-F238E27FC236}">
                <a16:creationId xmlns:a16="http://schemas.microsoft.com/office/drawing/2014/main" xmlns=""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xmlns="" id="{24429927-F588-4886-BD1D-7CE50EF5BF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C8C5315A-4DC5-47ED-9938-B257667C87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xmlns="" id="{45A7BDDA-A3B3-4773-9536-487589F229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xmlns=""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xmlns=""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134F28D-5004-42E8-88E4-35F87CBACC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C4D2B0DA-1F0F-4919-8E6D-10CC261F63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65F02960-E26C-4723-8478-1B05ACFF42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xmlns="" id="{B3A3F2ED-E2CB-4EC7-81AE-A4034B17E3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xmlns="" id="{428C87EC-C9B5-48E2-89F2-2DCA74FE3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xmlns=""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xmlns=""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776AA91-5050-436F-9AA5-DBC58E1DA8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xmlns=""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xmlns=""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xmlns=""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xmlns=""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A2804805-DAC4-492E-89B3-499EB2DAC18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xmlns="" id="{076F511E-A1A1-4E59-B66B-7ED42C5501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xmlns="" id="{5E74614A-71C2-4923-9C3A-83A9C04748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xmlns="" id="{BB01054A-464B-40AE-9F5C-87C3840F0D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xmlns="" id="{983B344B-49C1-436F-A898-935A5E7672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xmlns="" id="{CA068C52-AF60-4567-B871-EC33D8FE4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xmlns="" id="{A1407BAE-5B9B-4DFB-8EB8-C9C0DC9F83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3709D3-A696-42E7-BD79-4806657AB5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xmlns=""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E884289B-9BDE-4B2E-A809-630D63B7DD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xmlns="" id="{38002139-95FC-4F69-A821-D74B0FF12C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xmlns=""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xmlns="" id="{CE74E0BD-CED6-4AFC-A529-E670A11691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xmlns=""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xmlns="" id="{1C2F2918-13ED-46AF-809F-29415B4A7DC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xmlns=""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xmlns="" id="{E698B281-13E0-4CFF-85EE-1CC7FA7A31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100D8EBE-EBC5-42E0-BFA6-55D72F57A3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xmlns="" id="{B24BAD4F-24A2-457F-811D-46CF3F3C57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D438B73A-20C9-44BC-80AF-C7A441F2F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xmlns=""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xmlns="" id="{8671C39F-B74B-46F3-B204-51CE2AC77BD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xmlns="" id="{07CB1F7A-7B78-4E91-BE5A-66EA3B2CE3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xmlns="" id="{E97FE72F-3DDF-469E-B7C0-3CCFCC448A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8CF97D4-CF67-47C9-86C9-09523C0F7C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D959331E-8884-4F46-8F0F-9B16792EDD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xmlns="" id="{13010526-F424-4B63-8AD8-A49A9C5B82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xmlns="" id="{B055ACF6-5C7F-4EA6-86C5-8F06137820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xmlns="" id="{91C4732B-4712-414B-A2F1-FCCA7227648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A1AD93E3-242B-4E47-980C-F5C8961127F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xmlns="" id="{485A77A3-C2B5-472E-8CA5-69F227187B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xmlns=""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3613141C-E9C5-4A75-ACA5-089D15C8D4E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2">
            <a:extLst>
              <a:ext uri="{FF2B5EF4-FFF2-40B4-BE49-F238E27FC236}">
                <a16:creationId xmlns:a16="http://schemas.microsoft.com/office/drawing/2014/main" xmlns=""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7D3F5F1F-EE61-41B4-9104-CCF876EA4D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xmlns=""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xmlns="" id="{FE7420F1-D04E-4EBC-8A2C-3D2F6AEA5C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xmlns=""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xmlns=""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xmlns=""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xmlns=""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xmlns=""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DEA836B-6D99-470A-8533-BFF875061F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xmlns="" id="{58F94548-2F9B-43C8-8588-2093E0DC921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xmlns="" id="{75818639-733D-4C99-AA6E-841D98AC20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2864374">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xmlns="" id="{572ABF83-976C-4FEC-BC66-6EAAF5E824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xmlns=""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9FDEC2BC-029C-4719-A7A0-D05E29E06C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xmlns=""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xmlns="" id="{F035BAAB-E50D-46FB-B857-205033FE0E1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xmlns=""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7056784">
                  <a:extLst>
                    <a:ext uri="{9D8B030D-6E8A-4147-A177-3AD203B41FA5}">
                      <a16:colId xmlns:a16="http://schemas.microsoft.com/office/drawing/2014/main" xmlns=""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xmlns=""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40E3735F-FB70-4CCC-B843-12E37431C3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333645" y="3573016"/>
            <a:ext cx="2073929" cy="2088232"/>
          </a:xfrm>
          <a:prstGeom prst="rect">
            <a:avLst/>
          </a:prstGeom>
          <a:noFill/>
          <a:ln w="9525">
            <a:noFill/>
            <a:miter lim="800000"/>
            <a:headEnd/>
            <a:tailEnd/>
          </a:ln>
        </p:spPr>
      </p:pic>
      <p:sp>
        <p:nvSpPr>
          <p:cNvPr id="18" name="Rectangle 17"/>
          <p:cNvSpPr/>
          <p:nvPr/>
        </p:nvSpPr>
        <p:spPr>
          <a:xfrm>
            <a:off x="7175326"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338970"/>
            <a:ext cx="2376264" cy="1659402"/>
          </a:xfrm>
          <a:prstGeom prst="rect">
            <a:avLst/>
          </a:prstGeom>
          <a:noFill/>
          <a:ln w="9525">
            <a:noFill/>
            <a:miter lim="800000"/>
            <a:headEnd/>
            <a:tailEnd/>
          </a:ln>
        </p:spPr>
      </p:pic>
      <p:sp>
        <p:nvSpPr>
          <p:cNvPr id="12" name="Rectangle 11"/>
          <p:cNvSpPr/>
          <p:nvPr/>
        </p:nvSpPr>
        <p:spPr>
          <a:xfrm>
            <a:off x="406574" y="4338970"/>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xmlns="" id="{E06A65BF-748F-4D11-AF08-BBF35022EAFD}"/>
              </a:ext>
            </a:extLst>
          </p:cNvPr>
          <p:cNvSpPr/>
          <p:nvPr/>
        </p:nvSpPr>
        <p:spPr>
          <a:xfrm>
            <a:off x="191018" y="1484784"/>
            <a:ext cx="11592820" cy="517064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a:t>
            </a:r>
            <a:endParaRPr lang="en-US" dirty="0" smtClean="0">
              <a:solidFill>
                <a:schemeClr val="tx1">
                  <a:lumMod val="95000"/>
                  <a:lumOff val="5000"/>
                </a:schemeClr>
              </a:solidFill>
              <a:latin typeface="Palatino Linotype" panose="02040502050505030304" pitchFamily="18" charset="0"/>
            </a:endParaRPr>
          </a:p>
          <a:p>
            <a:pPr marL="261938"/>
            <a:r>
              <a:rPr lang="en-US" dirty="0" smtClean="0">
                <a:solidFill>
                  <a:schemeClr val="tx1">
                    <a:lumMod val="95000"/>
                    <a:lumOff val="5000"/>
                  </a:schemeClr>
                </a:solidFill>
                <a:latin typeface="Palatino Linotype" panose="02040502050505030304" pitchFamily="18" charset="0"/>
              </a:rPr>
              <a:t>database </a:t>
            </a:r>
            <a:r>
              <a:rPr lang="en-US" dirty="0">
                <a:solidFill>
                  <a:schemeClr val="tx1">
                    <a:lumMod val="95000"/>
                    <a:lumOff val="5000"/>
                  </a:schemeClr>
                </a:solidFill>
                <a:latin typeface="Palatino Linotype" panose="02040502050505030304" pitchFamily="18" charset="0"/>
              </a:rPr>
              <a:t>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8039422" y="2060848"/>
            <a:ext cx="1762212" cy="1512168"/>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646934" y="2204864"/>
            <a:ext cx="3718090" cy="100811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7696100" y="4829522"/>
            <a:ext cx="3295650" cy="1047750"/>
          </a:xfrm>
          <a:prstGeom prst="rect">
            <a:avLst/>
          </a:prstGeom>
          <a:noFill/>
          <a:ln w="9525">
            <a:noFill/>
            <a:miter lim="800000"/>
            <a:headEnd/>
            <a:tailEnd/>
          </a:ln>
        </p:spPr>
      </p:pic>
    </p:spTree>
    <p:extLst>
      <p:ext uri="{BB962C8B-B14F-4D97-AF65-F5344CB8AC3E}">
        <p14:creationId xmlns:p14="http://schemas.microsoft.com/office/powerpoint/2010/main" xmlns=""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xmlns=""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xmlns=""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xmlns=""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xmlns=""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xmlns=""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a16="http://schemas.microsoft.com/office/drawing/2014/main" xmlns=""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p14="http://schemas.microsoft.com/office/powerpoint/2010/main" xmlns=""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of </a:t>
            </a:r>
            <a:r>
              <a:rPr lang="en-US" b="1" dirty="0" smtClean="0"/>
              <a:t>database</a:t>
            </a:r>
            <a:r>
              <a:rPr lang="en-US" dirty="0" smtClean="0"/>
              <a:t>.</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a16="http://schemas.microsoft.com/office/drawing/2014/main" xmlns=""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a16="http://schemas.microsoft.com/office/drawing/2014/main" xmlns=""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with the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xmlns=""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xmlns=""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student (  </a:t>
            </a:r>
          </a:p>
          <a:p>
            <a:r>
              <a:rPr lang="en-US" dirty="0" smtClean="0"/>
              <a:t>   ID INT(11) PRIMARY KEY,</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student (  </a:t>
            </a:r>
          </a:p>
          <a:p>
            <a:r>
              <a:rPr lang="en-US" dirty="0" smtClean="0"/>
              <a:t>   ID INT(11) PRIMARY KEY AUTO_INCREMENT,</a:t>
            </a:r>
          </a:p>
          <a:p>
            <a:r>
              <a:rPr lang="en-US" dirty="0" smtClean="0"/>
              <a:t>   firstName VARCHAR(45), </a:t>
            </a:r>
          </a:p>
          <a:p>
            <a:r>
              <a:rPr lang="en-US" dirty="0" smtClean="0"/>
              <a:t>   lastName VARCHAR(45),</a:t>
            </a:r>
          </a:p>
          <a:p>
            <a:r>
              <a:rPr lang="en-US" dirty="0" smtClean="0"/>
              <a:t>   DoB DATE,</a:t>
            </a:r>
          </a:p>
          <a:p>
            <a:r>
              <a:rPr lang="en-US" dirty="0" smtClean="0"/>
              <a:t>   emailID VARCHAR(145)</a:t>
            </a:r>
          </a:p>
          <a:p>
            <a:r>
              <a:rPr lang="en-US" dirty="0" smtClean="0"/>
              <a:t> );</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p>
          <a:p>
            <a:endParaRPr lang="en-US" dirty="0" smtClean="0">
              <a:latin typeface="Palatino Linotype" pitchFamily="18" charset="0"/>
            </a:endParaRPr>
          </a:p>
          <a:p>
            <a:r>
              <a:rPr lang="en-US" dirty="0" smtClean="0">
                <a:latin typeface="Palatino Linotype" pitchFamily="18" charset="0"/>
              </a:rPr>
              <a:t>Note 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student (</a:t>
            </a:r>
          </a:p>
          <a:p>
            <a:r>
              <a:rPr lang="en-US" dirty="0" smtClean="0"/>
              <a:t>   ID INT(11),</a:t>
            </a:r>
          </a:p>
          <a:p>
            <a:r>
              <a:rPr lang="en-US" dirty="0" smtClean="0"/>
              <a:t>   firstName VARCHAR(45),</a:t>
            </a:r>
          </a:p>
          <a:p>
            <a:r>
              <a:rPr lang="en-US" dirty="0" smtClean="0"/>
              <a:t>   lastName VARCHAR(45),</a:t>
            </a:r>
          </a:p>
          <a:p>
            <a:r>
              <a:rPr lang="en-US" dirty="0" smtClean="0"/>
              <a:t>   DoB DATE, </a:t>
            </a:r>
          </a:p>
          <a:p>
            <a:r>
              <a:rPr lang="en-US" dirty="0" smtClean="0"/>
              <a:t>   emailID VARCHAR(145),</a:t>
            </a:r>
          </a:p>
          <a:p>
            <a:r>
              <a:rPr lang="en-US" dirty="0" smtClean="0"/>
              <a:t>   PRIMARY KEY (ID,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211848"/>
            <a:ext cx="9145016" cy="1785104"/>
          </a:xfrm>
          <a:prstGeom prst="rect">
            <a:avLst/>
          </a:prstGeom>
          <a:noFill/>
        </p:spPr>
        <p:txBody>
          <a:bodyPr wrap="square">
            <a:spAutoFit/>
          </a:bodyPr>
          <a:lstStyle/>
          <a:p>
            <a:r>
              <a:rPr lang="en-US" sz="2200" dirty="0" smtClean="0">
                <a:solidFill>
                  <a:schemeClr val="bg2">
                    <a:lumMod val="25000"/>
                  </a:schemeClr>
                </a:solidFill>
                <a:latin typeface="Palatino Linotype" panose="02040502050505030304" pitchFamily="18" charset="0"/>
              </a:rPr>
              <a:t>FOREIGN key </a:t>
            </a:r>
            <a:r>
              <a:rPr lang="en-US" sz="2200" dirty="0">
                <a:solidFill>
                  <a:schemeClr val="bg2">
                    <a:lumMod val="25000"/>
                  </a:schemeClr>
                </a:solidFill>
                <a:latin typeface="Palatino Linotype" panose="02040502050505030304" pitchFamily="18" charset="0"/>
              </a:rPr>
              <a:t>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smtClean="0">
                <a:latin typeface="Palatino Linotype" panose="02040502050505030304" pitchFamily="18" charset="0"/>
                <a:cs typeface="Segoe UI Light" panose="020B0502040204020203" pitchFamily="34" charset="0"/>
              </a:rPr>
              <a:t>Foreign keys can be NULL value even though primary keys can not.</a:t>
            </a:r>
            <a:endParaRPr lang="en-IN" dirty="0">
              <a:latin typeface="Palatino Linotype" panose="02040502050505030304" pitchFamily="18" charset="0"/>
              <a:cs typeface="Segoe UI Light" panose="020B0502040204020203" pitchFamily="34" charset="0"/>
            </a:endParaRPr>
          </a:p>
        </p:txBody>
      </p:sp>
      <p:sp>
        <p:nvSpPr>
          <p:cNvPr id="14" name="Rectangle 13"/>
          <p:cNvSpPr/>
          <p:nvPr/>
        </p:nvSpPr>
        <p:spPr>
          <a:xfrm>
            <a:off x="406574" y="3824461"/>
            <a:ext cx="11377264" cy="1692771"/>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r>
              <a:rPr lang="en-IN" dirty="0" smtClean="0">
                <a:solidFill>
                  <a:schemeClr val="tx1">
                    <a:lumMod val="75000"/>
                    <a:lumOff val="25000"/>
                  </a:schemeClr>
                </a:solidFill>
                <a:latin typeface="Palatino Linotype" panose="02040502050505030304" pitchFamily="18" charset="0"/>
                <a:cs typeface="Arial" panose="020B0604020202020204" pitchFamily="34" charset="0"/>
              </a:rPr>
              <a:t>.</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smtClean="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75000"/>
                  <a:lumOff val="2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2558" y="989434"/>
            <a:ext cx="11737304" cy="2954655"/>
          </a:xfrm>
          <a:prstGeom prst="rect">
            <a:avLst/>
          </a:prstGeom>
          <a:solidFill>
            <a:schemeClr val="bg1"/>
          </a:solidFill>
        </p:spPr>
        <p:txBody>
          <a:bodyPr wrap="square">
            <a:spAutoFit/>
          </a:bodyPr>
          <a:lstStyle/>
          <a:p>
            <a:r>
              <a:rPr lang="en-IN" sz="2200" dirty="0">
                <a:solidFill>
                  <a:schemeClr val="tx1">
                    <a:lumMod val="85000"/>
                    <a:lumOff val="15000"/>
                  </a:schemeClr>
                </a:solidFill>
                <a:latin typeface="Palatino Linotype" panose="02040502050505030304" pitchFamily="18" charset="0"/>
              </a:rPr>
              <a:t>A referential constraint could be violated in following cases.</a:t>
            </a:r>
          </a:p>
          <a:p>
            <a:endParaRPr lang="en-IN"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7" name="Rectangle 6"/>
          <p:cNvSpPr/>
          <p:nvPr/>
        </p:nvSpPr>
        <p:spPr>
          <a:xfrm>
            <a:off x="657307" y="980728"/>
            <a:ext cx="6092825" cy="4247317"/>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r>
              <a:rPr lang="en-US" dirty="0" smtClean="0"/>
              <a:t>CREATE TABLE student_address (  </a:t>
            </a:r>
          </a:p>
          <a:p>
            <a:r>
              <a:rPr lang="en-US" dirty="0" smtClean="0"/>
              <a:t>   studentID INT PRIMARY KEY,  </a:t>
            </a:r>
          </a:p>
          <a:p>
            <a:r>
              <a:rPr lang="en-US" dirty="0" smtClean="0"/>
              <a:t>   address VARCHAR(45),  </a:t>
            </a:r>
          </a:p>
          <a:p>
            <a:r>
              <a:rPr lang="en-US" dirty="0" smtClean="0"/>
              <a:t>   city VARCHAR(45) ,  </a:t>
            </a:r>
          </a:p>
          <a:p>
            <a:r>
              <a:rPr lang="en-US" dirty="0" smtClean="0"/>
              <a:t>   FOREIGN KEY (studentID) REFERENCES student(ID)  </a:t>
            </a:r>
          </a:p>
          <a:p>
            <a:r>
              <a:rPr lang="en-US" dirty="0" smtClean="0"/>
              <a: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167214" y="1052736"/>
            <a:ext cx="3672408" cy="4448423"/>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190550" y="3628762"/>
            <a:ext cx="11305256" cy="1600438"/>
          </a:xfrm>
          <a:prstGeom prst="rect">
            <a:avLst/>
          </a:prstGeom>
        </p:spPr>
        <p:txBody>
          <a:bodyPr wrap="square">
            <a:spAutoFit/>
          </a:bodyPr>
          <a:lstStyle/>
          <a:p>
            <a:r>
              <a:rPr lang="en-US" dirty="0" smtClean="0">
                <a:latin typeface="Calibri (Body)"/>
                <a:cs typeface="Arial" pitchFamily="34" charset="0"/>
              </a:rPr>
              <a:t>INSERT INTO student_address VALUES (1, 'paud road', 'pune');</a:t>
            </a:r>
          </a:p>
          <a:p>
            <a:r>
              <a:rPr lang="en-US" dirty="0" smtClean="0">
                <a:latin typeface="Calibri (Body)"/>
                <a:cs typeface="Arial" pitchFamily="34" charset="0"/>
              </a:rPr>
              <a:t>INSERT INTO student_address VALUES (2, 'M.G. road', 'baroda');</a:t>
            </a:r>
          </a:p>
          <a:p>
            <a:r>
              <a:rPr lang="en-US" dirty="0" smtClean="0">
                <a:latin typeface="Calibri (Body)"/>
                <a:cs typeface="Arial" pitchFamily="34" charset="0"/>
              </a:rPr>
              <a:t>INSERT INTO student_address VALUES (3, 'k.k road', 'surat');</a:t>
            </a:r>
          </a:p>
          <a:p>
            <a:r>
              <a:rPr lang="en-US" dirty="0" smtClean="0">
                <a:latin typeface="Calibri (Body)"/>
                <a:cs typeface="Arial" pitchFamily="34" charset="0"/>
              </a:rPr>
              <a:t>INSERT INTO student_address VALUES (4, 'station road', 'baroda');</a:t>
            </a:r>
          </a:p>
          <a:p>
            <a:endParaRPr lang="en-US" sz="800" dirty="0" smtClean="0">
              <a:latin typeface="Calibri (Body)"/>
              <a:cs typeface="Arial" pitchFamily="34" charset="0"/>
            </a:endParaRPr>
          </a:p>
          <a:p>
            <a:r>
              <a:rPr lang="en-US" dirty="0" smtClean="0">
                <a:latin typeface="Calibri (Body)"/>
                <a:cs typeface="Arial" pitchFamily="34" charset="0"/>
              </a:rPr>
              <a:t>SELECT * FROM student_address;</a:t>
            </a:r>
          </a:p>
        </p:txBody>
      </p:sp>
      <p:pic>
        <p:nvPicPr>
          <p:cNvPr id="2" name="Picture 3"/>
          <p:cNvPicPr>
            <a:picLocks noChangeAspect="1" noChangeArrowheads="1"/>
          </p:cNvPicPr>
          <p:nvPr/>
        </p:nvPicPr>
        <p:blipFill>
          <a:blip r:embed="rId3" cstate="print"/>
          <a:srcRect/>
          <a:stretch>
            <a:fillRect/>
          </a:stretch>
        </p:blipFill>
        <p:spPr bwMode="auto">
          <a:xfrm>
            <a:off x="8399462" y="3772778"/>
            <a:ext cx="3343275" cy="1038225"/>
          </a:xfrm>
          <a:prstGeom prst="rect">
            <a:avLst/>
          </a:prstGeom>
          <a:noFill/>
          <a:ln w="9525">
            <a:noFill/>
            <a:miter lim="800000"/>
            <a:headEnd/>
            <a:tailEnd/>
          </a:ln>
        </p:spPr>
      </p:pic>
      <p:sp>
        <p:nvSpPr>
          <p:cNvPr id="16" name="Rectangle 15"/>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7"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1" name="Rectangle 10"/>
          <p:cNvSpPr/>
          <p:nvPr/>
        </p:nvSpPr>
        <p:spPr>
          <a:xfrm>
            <a:off x="334566" y="1268760"/>
            <a:ext cx="11377264" cy="923330"/>
          </a:xfrm>
          <a:prstGeom prst="rect">
            <a:avLst/>
          </a:prstGeom>
        </p:spPr>
        <p:txBody>
          <a:bodyPr wrap="square">
            <a:spAutoFit/>
          </a:bodyPr>
          <a:lstStyle/>
          <a:p>
            <a:r>
              <a:rPr lang="en-US" dirty="0" smtClean="0">
                <a:latin typeface="Arial" pitchFamily="34" charset="0"/>
                <a:cs typeface="Arial" pitchFamily="34" charset="0"/>
              </a:rPr>
              <a:t>INSERT INTO student_address VALUES (1, 'ganesh road', 'mumbai');</a:t>
            </a:r>
          </a:p>
          <a:p>
            <a:r>
              <a:rPr lang="en-US" dirty="0" smtClean="0">
                <a:latin typeface="Arial" pitchFamily="34" charset="0"/>
                <a:cs typeface="Arial" pitchFamily="34" charset="0"/>
              </a:rPr>
              <a:t>INSERT INTO student_address VALUES (5, 'ganesh road', 'mumbai');</a:t>
            </a:r>
          </a:p>
          <a:p>
            <a:r>
              <a:rPr lang="en-US" dirty="0" smtClean="0">
                <a:latin typeface="Arial" pitchFamily="34" charset="0"/>
                <a:cs typeface="Arial" pitchFamily="34" charset="0"/>
              </a:rPr>
              <a:t>INSERT INTO student_address VALUES (NULL, 'ganesh road', 'mumbai');</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pic>
        <p:nvPicPr>
          <p:cNvPr id="3074" name="Picture 2"/>
          <p:cNvPicPr>
            <a:picLocks noChangeAspect="1" noChangeArrowheads="1"/>
          </p:cNvPicPr>
          <p:nvPr/>
        </p:nvPicPr>
        <p:blipFill>
          <a:blip r:embed="rId3" cstate="print"/>
          <a:srcRect/>
          <a:stretch>
            <a:fillRect/>
          </a:stretch>
        </p:blipFill>
        <p:spPr bwMode="auto">
          <a:xfrm>
            <a:off x="6959302" y="1124744"/>
            <a:ext cx="3312368" cy="5188189"/>
          </a:xfrm>
          <a:prstGeom prst="rect">
            <a:avLst/>
          </a:prstGeom>
          <a:noFill/>
          <a:ln w="9525">
            <a:noFill/>
            <a:miter lim="800000"/>
            <a:headEnd/>
            <a:tailEnd/>
          </a:ln>
        </p:spPr>
      </p:pic>
      <p:sp>
        <p:nvSpPr>
          <p:cNvPr id="10" name="Rectangle 9"/>
          <p:cNvSpPr/>
          <p:nvPr/>
        </p:nvSpPr>
        <p:spPr>
          <a:xfrm>
            <a:off x="550590" y="1124744"/>
            <a:ext cx="6092825" cy="4801314"/>
          </a:xfrm>
          <a:prstGeom prst="rect">
            <a:avLst/>
          </a:prstGeom>
        </p:spPr>
        <p:txBody>
          <a:bodyPr>
            <a:spAutoFit/>
          </a:bodyPr>
          <a:lstStyle/>
          <a:p>
            <a:r>
              <a:rPr lang="en-US" dirty="0" smtClean="0"/>
              <a:t>CREATE TABLE student (  </a:t>
            </a:r>
          </a:p>
          <a:p>
            <a:r>
              <a:rPr lang="en-US" dirty="0" smtClean="0"/>
              <a:t>   ID INT(11) PRIMARY KEY,</a:t>
            </a:r>
          </a:p>
          <a:p>
            <a:r>
              <a:rPr lang="en-US" dirty="0" smtClean="0"/>
              <a:t>   firstName VARCHAR(45),</a:t>
            </a:r>
          </a:p>
          <a:p>
            <a:r>
              <a:rPr lang="en-US" dirty="0" smtClean="0"/>
              <a:t>   lastName VARCHAR(45),</a:t>
            </a:r>
          </a:p>
          <a:p>
            <a:r>
              <a:rPr lang="en-US" dirty="0" smtClean="0"/>
              <a:t>   DoB DATE,</a:t>
            </a:r>
          </a:p>
          <a:p>
            <a:r>
              <a:rPr lang="en-US" dirty="0" smtClean="0"/>
              <a:t>   emailID VARCHAR(145)</a:t>
            </a:r>
          </a:p>
          <a:p>
            <a:r>
              <a:rPr lang="en-US" dirty="0" smtClean="0"/>
              <a:t> );  </a:t>
            </a:r>
          </a:p>
          <a:p>
            <a:endParaRPr lang="en-US" dirty="0" smtClean="0"/>
          </a:p>
          <a:p>
            <a:endParaRPr lang="en-US" dirty="0" smtClean="0"/>
          </a:p>
          <a:p>
            <a:endParaRPr lang="en-US" dirty="0" smtClean="0"/>
          </a:p>
          <a:p>
            <a:endParaRPr lang="en-US" dirty="0" smtClean="0"/>
          </a:p>
          <a:p>
            <a:r>
              <a:rPr lang="en-US" dirty="0" smtClean="0"/>
              <a:t>CREATE TABLE student_hobbies (  </a:t>
            </a:r>
          </a:p>
          <a:p>
            <a:r>
              <a:rPr lang="en-US" dirty="0" smtClean="0"/>
              <a:t>   ID INT PRIMARY KEY,  </a:t>
            </a:r>
          </a:p>
          <a:p>
            <a:r>
              <a:rPr lang="en-US" dirty="0" smtClean="0"/>
              <a:t>   studentID INT,</a:t>
            </a:r>
          </a:p>
          <a:p>
            <a:r>
              <a:rPr lang="en-US" dirty="0" smtClean="0"/>
              <a:t>   name VARCHAR(45),</a:t>
            </a:r>
          </a:p>
          <a:p>
            <a:r>
              <a:rPr lang="en-US" dirty="0" smtClean="0"/>
              <a:t>   FOREIGN KEY (studentID)   REFERENCES student(ID)</a:t>
            </a:r>
          </a:p>
          <a:p>
            <a:r>
              <a:rPr lang="en-US" dirty="0" smtClean="0"/>
              <a:t>);</a:t>
            </a:r>
            <a:endParaRPr lang="en-US" dirty="0"/>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Foreign Key</a:t>
            </a:r>
            <a:endParaRPr lang="en-US" sz="3600" dirty="0"/>
          </a:p>
        </p:txBody>
      </p:sp>
      <p:sp>
        <p:nvSpPr>
          <p:cNvPr id="12" name="Rectangle 11"/>
          <p:cNvSpPr/>
          <p:nvPr/>
        </p:nvSpPr>
        <p:spPr>
          <a:xfrm>
            <a:off x="334566" y="3628762"/>
            <a:ext cx="7344816" cy="2154436"/>
          </a:xfrm>
          <a:prstGeom prst="rect">
            <a:avLst/>
          </a:prstGeom>
        </p:spPr>
        <p:txBody>
          <a:bodyPr wrap="square">
            <a:spAutoFit/>
          </a:bodyPr>
          <a:lstStyle/>
          <a:p>
            <a:r>
              <a:rPr lang="en-US" dirty="0" smtClean="0">
                <a:latin typeface="Calibri (Body)"/>
                <a:cs typeface="Arial" pitchFamily="34" charset="0"/>
              </a:rPr>
              <a:t>INSERT INTO student_hobbies VALUES (1, 1, 'running');</a:t>
            </a:r>
          </a:p>
          <a:p>
            <a:r>
              <a:rPr lang="en-US" dirty="0" smtClean="0">
                <a:latin typeface="Calibri (Body)"/>
                <a:cs typeface="Arial" pitchFamily="34" charset="0"/>
              </a:rPr>
              <a:t>INSERT INTO student_hobbies VALUES (2, 1, 'reading');</a:t>
            </a:r>
          </a:p>
          <a:p>
            <a:r>
              <a:rPr lang="en-US" dirty="0" smtClean="0">
                <a:latin typeface="Calibri (Body)"/>
                <a:cs typeface="Arial" pitchFamily="34" charset="0"/>
              </a:rPr>
              <a:t>INSERT INTO student_hobbies VALUES (3, 2, 'football');</a:t>
            </a:r>
          </a:p>
          <a:p>
            <a:r>
              <a:rPr lang="en-US" dirty="0" smtClean="0">
                <a:latin typeface="Calibri (Body)"/>
                <a:cs typeface="Arial" pitchFamily="34" charset="0"/>
              </a:rPr>
              <a:t>INSERT INTO student_hobbies VALUES (4, 2, 'running');</a:t>
            </a:r>
          </a:p>
          <a:p>
            <a:r>
              <a:rPr lang="en-US" dirty="0" smtClean="0">
                <a:latin typeface="Calibri (Body)"/>
                <a:cs typeface="Arial" pitchFamily="34" charset="0"/>
              </a:rPr>
              <a:t>INSERT INTO student_hobbies VALUES (5, 3, 'watching movies');</a:t>
            </a:r>
          </a:p>
          <a:p>
            <a:r>
              <a:rPr lang="en-US" dirty="0" smtClean="0">
                <a:latin typeface="Calibri (Body)"/>
                <a:cs typeface="Arial" pitchFamily="34" charset="0"/>
              </a:rPr>
              <a:t>INSERT INTO student_hobbies VALUES (6, 4, 'gaming');</a:t>
            </a:r>
          </a:p>
          <a:p>
            <a:endParaRPr lang="en-US" sz="800" dirty="0" smtClean="0">
              <a:latin typeface="Calibri (Body)"/>
              <a:cs typeface="Arial" pitchFamily="34" charset="0"/>
            </a:endParaRPr>
          </a:p>
          <a:p>
            <a:r>
              <a:rPr lang="en-US" dirty="0" smtClean="0">
                <a:latin typeface="Calibri (Body)"/>
                <a:cs typeface="Arial" pitchFamily="34" charset="0"/>
              </a:rPr>
              <a:t>SELECT * FROM student_hobbies;</a:t>
            </a:r>
          </a:p>
        </p:txBody>
      </p:sp>
      <p:pic>
        <p:nvPicPr>
          <p:cNvPr id="2" name="Picture 2"/>
          <p:cNvPicPr>
            <a:picLocks noChangeAspect="1" noChangeArrowheads="1"/>
          </p:cNvPicPr>
          <p:nvPr/>
        </p:nvPicPr>
        <p:blipFill>
          <a:blip r:embed="rId3" cstate="print"/>
          <a:srcRect/>
          <a:stretch>
            <a:fillRect/>
          </a:stretch>
        </p:blipFill>
        <p:spPr bwMode="auto">
          <a:xfrm>
            <a:off x="7751390" y="3645024"/>
            <a:ext cx="4119641" cy="2088232"/>
          </a:xfrm>
          <a:prstGeom prst="rect">
            <a:avLst/>
          </a:prstGeom>
          <a:noFill/>
          <a:ln w="9525">
            <a:noFill/>
            <a:miter lim="800000"/>
            <a:headEnd/>
            <a:tailEnd/>
          </a:ln>
        </p:spPr>
      </p:pic>
      <p:sp>
        <p:nvSpPr>
          <p:cNvPr id="11" name="Rectangle 10"/>
          <p:cNvSpPr/>
          <p:nvPr/>
        </p:nvSpPr>
        <p:spPr>
          <a:xfrm>
            <a:off x="190550" y="908720"/>
            <a:ext cx="11809312" cy="160043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sz="800"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SELECT * FROM student;</a:t>
            </a:r>
          </a:p>
        </p:txBody>
      </p:sp>
      <p:pic>
        <p:nvPicPr>
          <p:cNvPr id="13" name="Picture 2"/>
          <p:cNvPicPr>
            <a:picLocks noChangeAspect="1" noChangeArrowheads="1"/>
          </p:cNvPicPr>
          <p:nvPr/>
        </p:nvPicPr>
        <p:blipFill>
          <a:blip r:embed="rId4" cstate="print"/>
          <a:srcRect/>
          <a:stretch>
            <a:fillRect/>
          </a:stretch>
        </p:blipFill>
        <p:spPr bwMode="auto">
          <a:xfrm>
            <a:off x="3862958" y="2204864"/>
            <a:ext cx="5181600" cy="1019175"/>
          </a:xfrm>
          <a:prstGeom prst="rect">
            <a:avLst/>
          </a:prstGeom>
          <a:noFill/>
          <a:ln w="9525">
            <a:noFill/>
            <a:miter lim="800000"/>
            <a:headEnd/>
            <a:tailEnd/>
          </a:ln>
        </p:spPr>
      </p:pic>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t>Introduction to DML commands</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646331"/>
          </a:xfrm>
          <a:prstGeom prst="rect">
            <a:avLst/>
          </a:prstGeom>
        </p:spPr>
        <p:txBody>
          <a:bodyPr wrap="square">
            <a:spAutoFit/>
          </a:bodyPr>
          <a:lstStyle/>
          <a:p>
            <a:r>
              <a:rPr lang="en-US" b="1" dirty="0" smtClean="0"/>
              <a:t>DML</a:t>
            </a:r>
            <a:r>
              <a:rPr lang="en-US" dirty="0" smtClean="0"/>
              <a:t> stands for Data Manipulation Language. It is a language used for </a:t>
            </a:r>
            <a:r>
              <a:rPr lang="en-US" b="1" dirty="0" smtClean="0"/>
              <a:t>selecting</a:t>
            </a:r>
            <a:r>
              <a:rPr lang="en-US" dirty="0" smtClean="0"/>
              <a:t>, </a:t>
            </a:r>
            <a:r>
              <a:rPr lang="en-US" b="1" dirty="0" smtClean="0"/>
              <a:t>inserting</a:t>
            </a:r>
            <a:r>
              <a:rPr lang="en-US" dirty="0" smtClean="0"/>
              <a:t>, </a:t>
            </a:r>
            <a:r>
              <a:rPr lang="en-US" b="1" dirty="0" smtClean="0"/>
              <a:t>updating </a:t>
            </a:r>
            <a:r>
              <a:rPr lang="en-US" dirty="0" smtClean="0"/>
              <a:t>and </a:t>
            </a:r>
            <a:r>
              <a:rPr lang="en-US" b="1" dirty="0" smtClean="0"/>
              <a:t>deleting </a:t>
            </a:r>
            <a:r>
              <a:rPr lang="en-US" dirty="0" smtClean="0"/>
              <a:t>data in a tables.</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99428"/>
            <a:ext cx="9281562" cy="369332"/>
          </a:xfrm>
          <a:prstGeom prst="rect">
            <a:avLst/>
          </a:prstGeom>
        </p:spPr>
        <p:txBody>
          <a:bodyPr wrap="square">
            <a:spAutoFit/>
          </a:bodyPr>
          <a:lstStyle/>
          <a:p>
            <a:r>
              <a:rPr lang="en-US" dirty="0" smtClean="0"/>
              <a:t>The </a:t>
            </a:r>
            <a:r>
              <a:rPr lang="en-US" b="1" dirty="0" smtClean="0"/>
              <a:t>INSERT</a:t>
            </a:r>
            <a:r>
              <a:rPr lang="en-US" dirty="0" smtClean="0"/>
              <a:t> </a:t>
            </a:r>
            <a:r>
              <a:rPr lang="en-US" b="1" dirty="0" smtClean="0"/>
              <a:t>INTO</a:t>
            </a:r>
            <a:r>
              <a:rPr lang="en-US" dirty="0" smtClean="0"/>
              <a:t> s</a:t>
            </a:r>
            <a:r>
              <a:rPr lang="en-US" b="1" dirty="0" smtClean="0"/>
              <a:t>tatement</a:t>
            </a:r>
            <a:r>
              <a:rPr lang="en-US" dirty="0" smtClean="0"/>
              <a:t> is used to add new rows of data to a table in the database.</a:t>
            </a:r>
            <a:endParaRPr lang="en-IN" dirty="0">
              <a:latin typeface="Palatino Linotype" panose="02040502050505030304" pitchFamily="18" charset="0"/>
              <a:cs typeface="Arial" panose="020B0604020202020204" pitchFamily="34" charset="0"/>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INSERT</a:t>
            </a:r>
            <a:endParaRPr lang="en-US" sz="3600" dirty="0"/>
          </a:p>
        </p:txBody>
      </p:sp>
      <p:sp>
        <p:nvSpPr>
          <p:cNvPr id="25" name="Rectangle 24"/>
          <p:cNvSpPr/>
          <p:nvPr/>
        </p:nvSpPr>
        <p:spPr>
          <a:xfrm>
            <a:off x="190550" y="1556792"/>
            <a:ext cx="11809312" cy="4093428"/>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INSERT INTO student VALUES (1, 'ramesh', 'patel', '1999-10-17', 'ramesh.patel@gmail.com');</a:t>
            </a:r>
          </a:p>
          <a:p>
            <a:pPr marL="342900" indent="-342900">
              <a:buFont typeface="Arial" pitchFamily="34" charset="0"/>
              <a:buChar char="•"/>
            </a:pPr>
            <a:r>
              <a:rPr lang="en-US" dirty="0" smtClean="0">
                <a:latin typeface="Calibri (Body)"/>
                <a:cs typeface="Arial" pitchFamily="34" charset="0"/>
              </a:rPr>
              <a:t>INSERT INTO student VALUES (2, 'rajesh', 'mehta', '2000-12-20', 'rajesh.mehta@gmail.com');</a:t>
            </a:r>
          </a:p>
          <a:p>
            <a:pPr marL="342900" indent="-342900">
              <a:buFont typeface="Arial" pitchFamily="34" charset="0"/>
              <a:buChar char="•"/>
            </a:pPr>
            <a:r>
              <a:rPr lang="en-US" dirty="0" smtClean="0">
                <a:latin typeface="Calibri (Body)"/>
                <a:cs typeface="Arial" pitchFamily="34" charset="0"/>
              </a:rPr>
              <a:t>INSERT INTO student VALUES (3, 'vipul', 'shah', '2001-07-19', 'shahvipul@yahoomail.com');</a:t>
            </a:r>
          </a:p>
          <a:p>
            <a:pPr marL="342900" indent="-342900">
              <a:buFont typeface="Arial" pitchFamily="34" charset="0"/>
              <a:buChar char="•"/>
            </a:pPr>
            <a:r>
              <a:rPr lang="en-US" dirty="0" smtClean="0">
                <a:latin typeface="Calibri (Body)"/>
                <a:cs typeface="Arial" pitchFamily="34" charset="0"/>
              </a:rPr>
              <a:t>INSERT INTO student VALUES (4, 'kamlesh', 'kaka', '2002-11-26', 'kamlesh.kaka@gmail.com');</a:t>
            </a:r>
          </a:p>
          <a:p>
            <a:pPr marL="342900" indent="-342900">
              <a:buFont typeface="Arial" pitchFamily="34" charset="0"/>
              <a:buChar char="•"/>
            </a:pPr>
            <a:endParaRPr lang="en-US"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INSERT INTO student VALUES (default, 'ramlal', 'kumar', '2000-11-07', 'ramlal447@gmail.com');</a:t>
            </a:r>
          </a:p>
          <a:p>
            <a:pPr marL="342900" indent="-342900">
              <a:buFont typeface="Arial" pitchFamily="34" charset="0"/>
              <a:buChar char="•"/>
            </a:pPr>
            <a:r>
              <a:rPr lang="en-US" dirty="0" smtClean="0">
                <a:latin typeface="Calibri (Body)"/>
                <a:cs typeface="Arial" pitchFamily="34" charset="0"/>
              </a:rPr>
              <a:t>INSERT INTO student VALUES (default, 'raj', 'sharma', '2001-12-20', 'raj1999@gmail.com');</a:t>
            </a:r>
          </a:p>
          <a:p>
            <a:pPr marL="342900" indent="-342900">
              <a:buFont typeface="Arial" pitchFamily="34" charset="0"/>
              <a:buChar char="•"/>
            </a:pPr>
            <a:r>
              <a:rPr lang="en-US" dirty="0" smtClean="0">
                <a:latin typeface="Calibri (Body)"/>
                <a:cs typeface="Arial" pitchFamily="34" charset="0"/>
              </a:rPr>
              <a:t>INSERT INTO student VALUES (default, 'bimal', 'verma', '1998-07-19', 'bimal1984@yahoomail.com');</a:t>
            </a:r>
          </a:p>
          <a:p>
            <a:pPr marL="342900" indent="-342900">
              <a:buFont typeface="Arial" pitchFamily="34" charset="0"/>
              <a:buChar char="•"/>
            </a:pPr>
            <a:r>
              <a:rPr lang="en-US" dirty="0" smtClean="0">
                <a:latin typeface="Calibri (Body)"/>
                <a:cs typeface="Arial" pitchFamily="34" charset="0"/>
              </a:rPr>
              <a:t>INSERT INTO student VALUES (default, 'kamlesh', 'kumar', '1999-11-26', 'kamlesh1623@gmail.com');</a:t>
            </a:r>
          </a:p>
          <a:p>
            <a:pPr marL="342900" indent="-342900">
              <a:buFont typeface="Arial" pitchFamily="34" charset="0"/>
              <a:buChar char="•"/>
            </a:pPr>
            <a:endParaRPr lang="en-US" dirty="0" smtClean="0">
              <a:latin typeface="Calibri (Body)"/>
              <a:cs typeface="Arial" pitchFamily="34" charset="0"/>
            </a:endParaRPr>
          </a:p>
          <a:p>
            <a:pPr marL="342900" indent="-342900">
              <a:buFont typeface="Arial" pitchFamily="34" charset="0"/>
              <a:buChar char="•"/>
            </a:pPr>
            <a:r>
              <a:rPr lang="en-US" dirty="0" smtClean="0">
                <a:latin typeface="Calibri (Body)"/>
                <a:cs typeface="Arial" pitchFamily="34" charset="0"/>
              </a:rPr>
              <a:t>INSERT INTO student (ID, firstName, lastName, DoB, emailID) VALUES (9, 'rajesh', 'mehta', '2000-12-20', 'rajesh.mehta@gmail.com');</a:t>
            </a:r>
          </a:p>
          <a:p>
            <a:pPr marL="342900" indent="-342900">
              <a:buFont typeface="Arial" pitchFamily="34" charset="0"/>
              <a:buChar char="•"/>
            </a:pPr>
            <a:r>
              <a:rPr lang="en-US" dirty="0" smtClean="0">
                <a:latin typeface="Calibri (Body)"/>
                <a:cs typeface="Arial" pitchFamily="34" charset="0"/>
              </a:rPr>
              <a:t>INSERT INTO student (firstName, lastName, DoB, emailID) VALUES ('raj', 'sharma', '2001-12-20', 'raj1999@gmail.com');</a:t>
            </a:r>
          </a:p>
          <a:p>
            <a:pPr marL="342900" indent="-342900">
              <a:buFont typeface="Arial" pitchFamily="34" charset="0"/>
              <a:buChar char="•"/>
            </a:pPr>
            <a:endParaRPr lang="en-US" sz="800" dirty="0" smtClean="0">
              <a:latin typeface="Calibri (Body)"/>
              <a:cs typeface="Arial" pitchFamily="34" charset="0"/>
            </a:endParaRPr>
          </a:p>
        </p:txBody>
      </p:sp>
      <p:sp>
        <p:nvSpPr>
          <p:cNvPr id="36" name="Rectangle 35"/>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SELECT</a:t>
            </a:r>
            <a:endParaRPr lang="en-US" sz="3600" dirty="0"/>
          </a:p>
        </p:txBody>
      </p:sp>
      <p:sp>
        <p:nvSpPr>
          <p:cNvPr id="19" name="Rectangle 18"/>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SELECT * FROM student;</a:t>
            </a:r>
          </a:p>
        </p:txBody>
      </p:sp>
      <p:sp>
        <p:nvSpPr>
          <p:cNvPr id="14" name="Rectangle 13"/>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766614" y="2564904"/>
            <a:ext cx="7920880" cy="2670103"/>
          </a:xfrm>
          <a:prstGeom prst="rect">
            <a:avLst/>
          </a:prstGeom>
          <a:noFill/>
          <a:ln w="9525">
            <a:noFill/>
            <a:miter lim="800000"/>
            <a:headEnd/>
            <a:tailEnd/>
          </a:ln>
        </p:spPr>
      </p:pic>
      <p:sp>
        <p:nvSpPr>
          <p:cNvPr id="20" name="Rectangle 19"/>
          <p:cNvSpPr/>
          <p:nvPr/>
        </p:nvSpPr>
        <p:spPr>
          <a:xfrm>
            <a:off x="358716" y="899428"/>
            <a:ext cx="9336890" cy="646331"/>
          </a:xfrm>
          <a:prstGeom prst="rect">
            <a:avLst/>
          </a:prstGeom>
        </p:spPr>
        <p:txBody>
          <a:bodyPr wrap="square">
            <a:spAutoFit/>
          </a:bodyPr>
          <a:lstStyle/>
          <a:p>
            <a:r>
              <a:rPr lang="en-US" dirty="0" smtClean="0"/>
              <a:t>The </a:t>
            </a:r>
            <a:r>
              <a:rPr lang="en-US" b="1" dirty="0" smtClean="0"/>
              <a:t>SELECT statement</a:t>
            </a:r>
            <a:r>
              <a:rPr lang="en-US" dirty="0" smtClean="0"/>
              <a:t> is used to fetch the data from a database table which returns this data in the form of a result table.</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UPDATE</a:t>
            </a:r>
            <a:endParaRPr lang="en-US" sz="3600" dirty="0"/>
          </a:p>
        </p:txBody>
      </p:sp>
      <p:sp>
        <p:nvSpPr>
          <p:cNvPr id="14" name="Rectangle 13"/>
          <p:cNvSpPr/>
          <p:nvPr/>
        </p:nvSpPr>
        <p:spPr>
          <a:xfrm>
            <a:off x="11755679" y="0"/>
            <a:ext cx="51648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(10)</a:t>
            </a:r>
            <a:endParaRPr lang="en-US" dirty="0"/>
          </a:p>
        </p:txBody>
      </p:sp>
      <p:sp>
        <p:nvSpPr>
          <p:cNvPr id="12" name="Rectangle 11"/>
          <p:cNvSpPr/>
          <p:nvPr/>
        </p:nvSpPr>
        <p:spPr>
          <a:xfrm>
            <a:off x="358716" y="899428"/>
            <a:ext cx="9984962" cy="646331"/>
          </a:xfrm>
          <a:prstGeom prst="rect">
            <a:avLst/>
          </a:prstGeom>
        </p:spPr>
        <p:txBody>
          <a:bodyPr wrap="square">
            <a:spAutoFit/>
          </a:bodyPr>
          <a:lstStyle/>
          <a:p>
            <a:r>
              <a:rPr lang="en-US" dirty="0" smtClean="0"/>
              <a:t>The </a:t>
            </a:r>
            <a:r>
              <a:rPr lang="en-US" b="1" dirty="0" smtClean="0"/>
              <a:t>UPDATE statement </a:t>
            </a:r>
            <a:r>
              <a:rPr lang="en-US" dirty="0" smtClean="0"/>
              <a:t>is used to </a:t>
            </a:r>
            <a:r>
              <a:rPr lang="en-US" b="1" dirty="0" smtClean="0"/>
              <a:t>update</a:t>
            </a:r>
            <a:r>
              <a:rPr lang="en-US" dirty="0" smtClean="0"/>
              <a:t> the data of an existing table in database. We can </a:t>
            </a:r>
            <a:r>
              <a:rPr lang="en-US" b="1" dirty="0" smtClean="0"/>
              <a:t>update</a:t>
            </a:r>
            <a:r>
              <a:rPr lang="en-US" dirty="0" smtClean="0"/>
              <a:t> single columns as well as multiple columns using </a:t>
            </a:r>
            <a:r>
              <a:rPr lang="en-US" b="1" dirty="0" smtClean="0"/>
              <a:t>UPDATE statement</a:t>
            </a:r>
            <a:r>
              <a:rPr lang="en-US" dirty="0" smtClean="0"/>
              <a:t> as per our requirement.</a:t>
            </a:r>
            <a:endParaRPr lang="en-US" dirty="0"/>
          </a:p>
        </p:txBody>
      </p:sp>
      <p:sp>
        <p:nvSpPr>
          <p:cNvPr id="15" name="Rectangle 14"/>
          <p:cNvSpPr/>
          <p:nvPr/>
        </p:nvSpPr>
        <p:spPr>
          <a:xfrm>
            <a:off x="694606" y="1907540"/>
            <a:ext cx="11377264" cy="369332"/>
          </a:xfrm>
          <a:prstGeom prst="rect">
            <a:avLst/>
          </a:prstGeom>
        </p:spPr>
        <p:txBody>
          <a:bodyPr wrap="square">
            <a:spAutoFit/>
          </a:bodyPr>
          <a:lstStyle/>
          <a:p>
            <a:pPr marL="342900" indent="-342900">
              <a:buFont typeface="Arial" pitchFamily="34" charset="0"/>
              <a:buChar char="•"/>
            </a:pPr>
            <a:r>
              <a:rPr lang="en-US" dirty="0" smtClean="0">
                <a:latin typeface="Calibri (Body)"/>
                <a:cs typeface="Arial" pitchFamily="34" charset="0"/>
              </a:rPr>
              <a:t>UPDATE student SET ;</a:t>
            </a:r>
            <a:endParaRPr lang="en-US" dirty="0" smtClean="0">
              <a:latin typeface="Calibri (Body)"/>
              <a:cs typeface="Arial" pitchFamily="34" charset="0"/>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D72B9119-5FC2-4F7C-96C6-A64508AB71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F8CEF67C-92DC-40C7-B77D-4142F4E96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xmlns=""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51149</TotalTime>
  <Words>50576</Words>
  <Application>Microsoft Office PowerPoint</Application>
  <PresentationFormat>Custom</PresentationFormat>
  <Paragraphs>6853</Paragraphs>
  <Slides>639</Slides>
  <Notes>30</Notes>
  <HiddenSlides>80</HiddenSlides>
  <MMClips>0</MMClips>
  <ScaleCrop>false</ScaleCrop>
  <HeadingPairs>
    <vt:vector size="4" baseType="variant">
      <vt:variant>
        <vt:lpstr>Theme</vt:lpstr>
      </vt:variant>
      <vt:variant>
        <vt:i4>1</vt:i4>
      </vt:variant>
      <vt:variant>
        <vt:lpstr>Slide Titles</vt:lpstr>
      </vt:variant>
      <vt:variant>
        <vt:i4>639</vt:i4>
      </vt:variant>
    </vt:vector>
  </HeadingPairs>
  <TitlesOfParts>
    <vt:vector size="640"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lpstr>Slide 637</vt:lpstr>
      <vt:lpstr>Slide 638</vt:lpstr>
      <vt:lpstr>Slide 639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2900</cp:revision>
  <dcterms:created xsi:type="dcterms:W3CDTF">2019-04-24T09:11:59Z</dcterms:created>
  <dcterms:modified xsi:type="dcterms:W3CDTF">2020-06-04T04:27:24Z</dcterms:modified>
</cp:coreProperties>
</file>